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80" r:id="rId13"/>
    <p:sldId id="281"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6858000" cy="12192000"/>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53" d="100"/>
          <a:sy n="53" d="100"/>
        </p:scale>
        <p:origin x="2995" y="58"/>
      </p:cViewPr>
      <p:guideLst>
        <p:guide orient="horz" pos="3840"/>
        <p:guide pos="2160"/>
      </p:guideLst>
    </p:cSldViewPr>
  </p:slideViewPr>
  <p:notesTextViewPr>
    <p:cViewPr>
      <p:scale>
        <a:sx n="1" d="1"/>
        <a:sy n="1" d="1"/>
      </p:scale>
      <p:origin x="0" y="0"/>
    </p:cViewPr>
  </p:notesTextViewPr>
  <p:sorterViewPr>
    <p:cViewPr>
      <p:scale>
        <a:sx n="100" d="100"/>
        <a:sy n="100" d="100"/>
      </p:scale>
      <p:origin x="0" y="-27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7C09AB-461E-43C9-BD09-4CD495EA583C}" type="datetimeFigureOut">
              <a:rPr lang="en-US" smtClean="0"/>
              <a:t>17-Jul-20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1959514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7C09AB-461E-43C9-BD09-4CD495EA583C}" type="datetimeFigureOut">
              <a:rPr lang="en-US" smtClean="0"/>
              <a:t>17-Jul-20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2989644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7C09AB-461E-43C9-BD09-4CD495EA583C}" type="datetimeFigureOut">
              <a:rPr lang="en-US" smtClean="0"/>
              <a:t>17-Jul-20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341137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7C09AB-461E-43C9-BD09-4CD495EA583C}" type="datetimeFigureOut">
              <a:rPr lang="en-US" smtClean="0"/>
              <a:t>17-Jul-20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3232352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7C09AB-461E-43C9-BD09-4CD495EA583C}" type="datetimeFigureOut">
              <a:rPr lang="en-US" smtClean="0"/>
              <a:t>17-Jul-20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4147506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C09AB-461E-43C9-BD09-4CD495EA583C}" type="datetimeFigureOut">
              <a:rPr lang="en-US" smtClean="0"/>
              <a:t>17-Jul-20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3601475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7C09AB-461E-43C9-BD09-4CD495EA583C}" type="datetimeFigureOut">
              <a:rPr lang="en-US" smtClean="0"/>
              <a:t>17-Jul-20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3396580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A7C09AB-461E-43C9-BD09-4CD495EA583C}" type="datetimeFigureOut">
              <a:rPr lang="en-US" smtClean="0"/>
              <a:t>17-Jul-20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5921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A7C09AB-461E-43C9-BD09-4CD495EA583C}" type="datetimeFigureOut">
              <a:rPr lang="en-US" smtClean="0"/>
              <a:t>17-Jul-20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780402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7C09AB-461E-43C9-BD09-4CD495EA583C}" type="datetimeFigureOut">
              <a:rPr lang="en-US" smtClean="0"/>
              <a:t>17-Jul-20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114722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7C09AB-461E-43C9-BD09-4CD495EA583C}" type="datetimeFigureOut">
              <a:rPr lang="en-US" smtClean="0"/>
              <a:t>17-Jul-20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B5192-6525-4BAE-A429-555F270A991B}" type="slidenum">
              <a:rPr lang="en-US" smtClean="0"/>
              <a:t>‹#›</a:t>
            </a:fld>
            <a:endParaRPr lang="en-US"/>
          </a:p>
        </p:txBody>
      </p:sp>
    </p:spTree>
    <p:extLst>
      <p:ext uri="{BB962C8B-B14F-4D97-AF65-F5344CB8AC3E}">
        <p14:creationId xmlns:p14="http://schemas.microsoft.com/office/powerpoint/2010/main" val="3006637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2A7C09AB-461E-43C9-BD09-4CD495EA583C}" type="datetimeFigureOut">
              <a:rPr lang="en-US" smtClean="0"/>
              <a:t>17-Jul-20</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3FDB5192-6525-4BAE-A429-555F270A991B}" type="slidenum">
              <a:rPr lang="en-US" smtClean="0"/>
              <a:t>‹#›</a:t>
            </a:fld>
            <a:endParaRPr lang="en-US"/>
          </a:p>
        </p:txBody>
      </p:sp>
    </p:spTree>
    <p:extLst>
      <p:ext uri="{BB962C8B-B14F-4D97-AF65-F5344CB8AC3E}">
        <p14:creationId xmlns:p14="http://schemas.microsoft.com/office/powerpoint/2010/main" val="3716495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lanning.southwark.gov.uk/online-applications/" TargetMode="External"/><Relationship Id="rId2" Type="http://schemas.openxmlformats.org/officeDocument/2006/relationships/hyperlink" Target="https://www.change.org/p/southwark-council-save-the-rising-sun-public-house-harper-road-se1" TargetMode="External"/><Relationship Id="rId1" Type="http://schemas.openxmlformats.org/officeDocument/2006/relationships/slideLayout" Target="../slideLayouts/slideLayout1.xml"/><Relationship Id="rId4" Type="http://schemas.openxmlformats.org/officeDocument/2006/relationships/hyperlink" Target="https://www.walworthsociety.co.uk/post/walworth-society-w-c-15th-june-virtually-walworth-events-latest-new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DFB349F-A60C-4A3A-B6E9-CA71FB4CB851}"/>
              </a:ext>
            </a:extLst>
          </p:cNvPr>
          <p:cNvSpPr txBox="1"/>
          <p:nvPr/>
        </p:nvSpPr>
        <p:spPr>
          <a:xfrm>
            <a:off x="441434" y="457200"/>
            <a:ext cx="6006663" cy="9202519"/>
          </a:xfrm>
          <a:prstGeom prst="rect">
            <a:avLst/>
          </a:prstGeom>
          <a:noFill/>
        </p:spPr>
        <p:txBody>
          <a:bodyPr wrap="square" rtlCol="0">
            <a:spAutoFit/>
          </a:bodyPr>
          <a:lstStyle/>
          <a:p>
            <a:r>
              <a:rPr lang="en-US" sz="1600" dirty="0"/>
              <a:t>Petition in relation to the Rising Sun PH (20/AP/1374)</a:t>
            </a:r>
          </a:p>
          <a:p>
            <a:endParaRPr lang="en-US" sz="1600" dirty="0"/>
          </a:p>
          <a:p>
            <a:r>
              <a:rPr lang="en-US" sz="1600" dirty="0"/>
              <a:t>Output of the Online and Written Petition</a:t>
            </a:r>
          </a:p>
          <a:p>
            <a:endParaRPr lang="en-US" sz="1600" dirty="0"/>
          </a:p>
          <a:p>
            <a:endParaRPr lang="en-US" sz="1600" dirty="0"/>
          </a:p>
          <a:p>
            <a:pPr marL="342900" indent="-342900">
              <a:buAutoNum type="arabicPeriod"/>
            </a:pPr>
            <a:r>
              <a:rPr lang="en-US" sz="1600" dirty="0"/>
              <a:t>Online Petition. At the date of 17</a:t>
            </a:r>
            <a:r>
              <a:rPr lang="en-US" sz="1600" baseline="30000" dirty="0"/>
              <a:t>th</a:t>
            </a:r>
            <a:r>
              <a:rPr lang="en-US" sz="1600" dirty="0"/>
              <a:t> July 2020 there were a total of 218 signatures. The wording of the online petition which was displayed on Change.org </a:t>
            </a:r>
          </a:p>
          <a:p>
            <a:pPr marL="342900" indent="-342900">
              <a:buAutoNum type="arabicPeriod"/>
            </a:pPr>
            <a:endParaRPr lang="en-US" sz="1600" dirty="0"/>
          </a:p>
          <a:p>
            <a:r>
              <a:rPr lang="en-US" sz="1600" dirty="0">
                <a:hlinkClick r:id="rId2"/>
              </a:rPr>
              <a:t>https://www.change.org/p/southwark-council-save-the-rising-sun-public-house-harper-road-se1</a:t>
            </a:r>
            <a:endParaRPr lang="en-US" sz="1600" dirty="0"/>
          </a:p>
          <a:p>
            <a:pPr marL="342900" indent="-342900">
              <a:buAutoNum type="arabicPeriod"/>
            </a:pPr>
            <a:endParaRPr lang="en-US" sz="1600" dirty="0"/>
          </a:p>
          <a:p>
            <a:r>
              <a:rPr lang="en-US" sz="1600" b="1" dirty="0"/>
              <a:t>We are calling upon Southwark Council to say no to demolishing the Rising Sun Public House (98 Harper Road, SE1 6AQ). The Rising Sun is the last public house on the Rockingham Estate and is a friendly hub for the local community. It is extremely successful and heavily used by local people. It is home to 5 darts teams, live bands, discos and Elvis (once a month!). The pub is frequently used for filming (including the Michael Caine film Harry Brown and the In-</a:t>
            </a:r>
            <a:r>
              <a:rPr lang="en-US" sz="1600" b="1" dirty="0" err="1"/>
              <a:t>Betweeners</a:t>
            </a:r>
            <a:r>
              <a:rPr lang="en-US" sz="1600" b="1" dirty="0"/>
              <a:t>).</a:t>
            </a:r>
            <a:endParaRPr lang="en-US" sz="1600" dirty="0"/>
          </a:p>
          <a:p>
            <a:r>
              <a:rPr lang="en-US" sz="1600" dirty="0"/>
              <a:t>In their planning application (Southwark Council (</a:t>
            </a:r>
            <a:r>
              <a:rPr lang="en-US" sz="1600" dirty="0">
                <a:hlinkClick r:id="rId3"/>
              </a:rPr>
              <a:t>https://planning.southwark.gov.uk/online-applications/</a:t>
            </a:r>
            <a:r>
              <a:rPr lang="en-US" sz="1600" dirty="0"/>
              <a:t> (20/AP/1374)), the developer wants to demolish the pub and replace it with a tower and gallery at ground floor. If you have a little time, the grounds for objection and how to object can be seen at:</a:t>
            </a:r>
          </a:p>
          <a:p>
            <a:r>
              <a:rPr lang="en-US" sz="1600" dirty="0">
                <a:hlinkClick r:id="rId4"/>
              </a:rPr>
              <a:t>https://www.walworthsociety.co.uk/post/walworth-society-w-c-15th-june-virtually-walworth-events-latest-news</a:t>
            </a:r>
            <a:r>
              <a:rPr lang="en-US" sz="1600" dirty="0"/>
              <a:t> (see point 4)</a:t>
            </a:r>
          </a:p>
          <a:p>
            <a:r>
              <a:rPr lang="en-US" sz="1600" b="1" dirty="0"/>
              <a:t>Please do support this great local pub by signing the petition and, if possible, objecting to the planning application.</a:t>
            </a:r>
          </a:p>
          <a:p>
            <a:endParaRPr lang="en-US" sz="1600" b="1" dirty="0"/>
          </a:p>
          <a:p>
            <a:endParaRPr lang="en-US" sz="1600" b="1" dirty="0"/>
          </a:p>
          <a:p>
            <a:r>
              <a:rPr lang="en-US" sz="1600" b="1" dirty="0"/>
              <a:t>In addition 17 comments were made in relation to the Online Petition – these are also included</a:t>
            </a:r>
          </a:p>
          <a:p>
            <a:endParaRPr lang="en-US" sz="1600" dirty="0"/>
          </a:p>
          <a:p>
            <a:pPr marL="342900" indent="-342900">
              <a:buAutoNum type="arabicPeriod"/>
            </a:pPr>
            <a:endParaRPr lang="en-US" sz="1600" dirty="0"/>
          </a:p>
          <a:p>
            <a:pPr marL="342900" indent="-342900">
              <a:buAutoNum type="arabicPeriod"/>
            </a:pPr>
            <a:endParaRPr lang="en-US" sz="1600" dirty="0"/>
          </a:p>
          <a:p>
            <a:endParaRPr lang="en-US" sz="1600" dirty="0"/>
          </a:p>
        </p:txBody>
      </p:sp>
    </p:spTree>
    <p:extLst>
      <p:ext uri="{BB962C8B-B14F-4D97-AF65-F5344CB8AC3E}">
        <p14:creationId xmlns:p14="http://schemas.microsoft.com/office/powerpoint/2010/main" val="2201227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FAF265-F06B-4CF8-AC88-9FDF53F719A6}"/>
              </a:ext>
            </a:extLst>
          </p:cNvPr>
          <p:cNvPicPr>
            <a:picLocks noChangeAspect="1"/>
          </p:cNvPicPr>
          <p:nvPr/>
        </p:nvPicPr>
        <p:blipFill>
          <a:blip r:embed="rId2"/>
          <a:stretch>
            <a:fillRect/>
          </a:stretch>
        </p:blipFill>
        <p:spPr>
          <a:xfrm>
            <a:off x="0" y="319047"/>
            <a:ext cx="6858000" cy="10227471"/>
          </a:xfrm>
          <a:prstGeom prst="rect">
            <a:avLst/>
          </a:prstGeom>
        </p:spPr>
      </p:pic>
    </p:spTree>
    <p:extLst>
      <p:ext uri="{BB962C8B-B14F-4D97-AF65-F5344CB8AC3E}">
        <p14:creationId xmlns:p14="http://schemas.microsoft.com/office/powerpoint/2010/main" val="3276727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E21078-39D8-4035-A97B-FE249402C4C4}"/>
              </a:ext>
            </a:extLst>
          </p:cNvPr>
          <p:cNvPicPr>
            <a:picLocks noChangeAspect="1"/>
          </p:cNvPicPr>
          <p:nvPr/>
        </p:nvPicPr>
        <p:blipFill>
          <a:blip r:embed="rId2"/>
          <a:stretch>
            <a:fillRect/>
          </a:stretch>
        </p:blipFill>
        <p:spPr>
          <a:xfrm>
            <a:off x="0" y="-1"/>
            <a:ext cx="6858000" cy="9696193"/>
          </a:xfrm>
          <a:prstGeom prst="rect">
            <a:avLst/>
          </a:prstGeom>
        </p:spPr>
      </p:pic>
    </p:spTree>
    <p:extLst>
      <p:ext uri="{BB962C8B-B14F-4D97-AF65-F5344CB8AC3E}">
        <p14:creationId xmlns:p14="http://schemas.microsoft.com/office/powerpoint/2010/main" val="309077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D10343-3DAC-4768-A6EA-136D1DD905F4}"/>
              </a:ext>
            </a:extLst>
          </p:cNvPr>
          <p:cNvPicPr>
            <a:picLocks noChangeAspect="1"/>
          </p:cNvPicPr>
          <p:nvPr/>
        </p:nvPicPr>
        <p:blipFill>
          <a:blip r:embed="rId2"/>
          <a:stretch>
            <a:fillRect/>
          </a:stretch>
        </p:blipFill>
        <p:spPr>
          <a:xfrm>
            <a:off x="0" y="0"/>
            <a:ext cx="6858000" cy="9790388"/>
          </a:xfrm>
          <a:prstGeom prst="rect">
            <a:avLst/>
          </a:prstGeom>
        </p:spPr>
      </p:pic>
    </p:spTree>
    <p:extLst>
      <p:ext uri="{BB962C8B-B14F-4D97-AF65-F5344CB8AC3E}">
        <p14:creationId xmlns:p14="http://schemas.microsoft.com/office/powerpoint/2010/main" val="1115903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6AEA9B-40A6-4789-A54D-AF0B7804022C}"/>
              </a:ext>
            </a:extLst>
          </p:cNvPr>
          <p:cNvPicPr>
            <a:picLocks noChangeAspect="1"/>
          </p:cNvPicPr>
          <p:nvPr/>
        </p:nvPicPr>
        <p:blipFill>
          <a:blip r:embed="rId2"/>
          <a:stretch>
            <a:fillRect/>
          </a:stretch>
        </p:blipFill>
        <p:spPr>
          <a:xfrm>
            <a:off x="126901" y="445172"/>
            <a:ext cx="6731099" cy="9968990"/>
          </a:xfrm>
          <a:prstGeom prst="rect">
            <a:avLst/>
          </a:prstGeom>
        </p:spPr>
      </p:pic>
    </p:spTree>
    <p:extLst>
      <p:ext uri="{BB962C8B-B14F-4D97-AF65-F5344CB8AC3E}">
        <p14:creationId xmlns:p14="http://schemas.microsoft.com/office/powerpoint/2010/main" val="3320223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45BA3A-627A-4C45-80C1-A9CF41D14884}"/>
              </a:ext>
            </a:extLst>
          </p:cNvPr>
          <p:cNvPicPr>
            <a:picLocks noChangeAspect="1"/>
          </p:cNvPicPr>
          <p:nvPr/>
        </p:nvPicPr>
        <p:blipFill>
          <a:blip r:embed="rId2"/>
          <a:stretch>
            <a:fillRect/>
          </a:stretch>
        </p:blipFill>
        <p:spPr>
          <a:xfrm>
            <a:off x="235926" y="331594"/>
            <a:ext cx="6622073" cy="9491637"/>
          </a:xfrm>
          <a:prstGeom prst="rect">
            <a:avLst/>
          </a:prstGeom>
        </p:spPr>
      </p:pic>
    </p:spTree>
    <p:extLst>
      <p:ext uri="{BB962C8B-B14F-4D97-AF65-F5344CB8AC3E}">
        <p14:creationId xmlns:p14="http://schemas.microsoft.com/office/powerpoint/2010/main" val="582578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B166E3-BB50-4EBF-A94F-0E60298B4999}"/>
              </a:ext>
            </a:extLst>
          </p:cNvPr>
          <p:cNvPicPr>
            <a:picLocks noChangeAspect="1"/>
          </p:cNvPicPr>
          <p:nvPr/>
        </p:nvPicPr>
        <p:blipFill>
          <a:blip r:embed="rId2"/>
          <a:stretch>
            <a:fillRect/>
          </a:stretch>
        </p:blipFill>
        <p:spPr>
          <a:xfrm>
            <a:off x="151104" y="477147"/>
            <a:ext cx="6640448" cy="9754673"/>
          </a:xfrm>
          <a:prstGeom prst="rect">
            <a:avLst/>
          </a:prstGeom>
        </p:spPr>
      </p:pic>
    </p:spTree>
    <p:extLst>
      <p:ext uri="{BB962C8B-B14F-4D97-AF65-F5344CB8AC3E}">
        <p14:creationId xmlns:p14="http://schemas.microsoft.com/office/powerpoint/2010/main" val="1916191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5B1E5A-16CD-42D7-B398-332840CB2B49}"/>
              </a:ext>
            </a:extLst>
          </p:cNvPr>
          <p:cNvPicPr>
            <a:picLocks noChangeAspect="1"/>
          </p:cNvPicPr>
          <p:nvPr/>
        </p:nvPicPr>
        <p:blipFill>
          <a:blip r:embed="rId2"/>
          <a:stretch>
            <a:fillRect/>
          </a:stretch>
        </p:blipFill>
        <p:spPr>
          <a:xfrm>
            <a:off x="0" y="343916"/>
            <a:ext cx="6858000" cy="9864413"/>
          </a:xfrm>
          <a:prstGeom prst="rect">
            <a:avLst/>
          </a:prstGeom>
        </p:spPr>
      </p:pic>
    </p:spTree>
    <p:extLst>
      <p:ext uri="{BB962C8B-B14F-4D97-AF65-F5344CB8AC3E}">
        <p14:creationId xmlns:p14="http://schemas.microsoft.com/office/powerpoint/2010/main" val="3859555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784838-7A86-41A9-ADFA-48A666A1E7DD}"/>
              </a:ext>
            </a:extLst>
          </p:cNvPr>
          <p:cNvPicPr>
            <a:picLocks noChangeAspect="1"/>
          </p:cNvPicPr>
          <p:nvPr/>
        </p:nvPicPr>
        <p:blipFill>
          <a:blip r:embed="rId2"/>
          <a:stretch>
            <a:fillRect/>
          </a:stretch>
        </p:blipFill>
        <p:spPr>
          <a:xfrm>
            <a:off x="0" y="279190"/>
            <a:ext cx="6884236" cy="9858038"/>
          </a:xfrm>
          <a:prstGeom prst="rect">
            <a:avLst/>
          </a:prstGeom>
        </p:spPr>
      </p:pic>
    </p:spTree>
    <p:extLst>
      <p:ext uri="{BB962C8B-B14F-4D97-AF65-F5344CB8AC3E}">
        <p14:creationId xmlns:p14="http://schemas.microsoft.com/office/powerpoint/2010/main" val="1784473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45CC0C-20C8-404C-813D-3F971B496B7F}"/>
              </a:ext>
            </a:extLst>
          </p:cNvPr>
          <p:cNvPicPr>
            <a:picLocks noChangeAspect="1"/>
          </p:cNvPicPr>
          <p:nvPr/>
        </p:nvPicPr>
        <p:blipFill>
          <a:blip r:embed="rId2"/>
          <a:stretch>
            <a:fillRect/>
          </a:stretch>
        </p:blipFill>
        <p:spPr>
          <a:xfrm>
            <a:off x="0" y="120313"/>
            <a:ext cx="6878001" cy="9985383"/>
          </a:xfrm>
          <a:prstGeom prst="rect">
            <a:avLst/>
          </a:prstGeom>
        </p:spPr>
      </p:pic>
    </p:spTree>
    <p:extLst>
      <p:ext uri="{BB962C8B-B14F-4D97-AF65-F5344CB8AC3E}">
        <p14:creationId xmlns:p14="http://schemas.microsoft.com/office/powerpoint/2010/main" val="2684667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AC0E44-4574-4FAB-8B90-3645E7A82135}"/>
              </a:ext>
            </a:extLst>
          </p:cNvPr>
          <p:cNvPicPr>
            <a:picLocks noChangeAspect="1"/>
          </p:cNvPicPr>
          <p:nvPr/>
        </p:nvPicPr>
        <p:blipFill>
          <a:blip r:embed="rId2"/>
          <a:stretch>
            <a:fillRect/>
          </a:stretch>
        </p:blipFill>
        <p:spPr>
          <a:xfrm>
            <a:off x="0" y="128308"/>
            <a:ext cx="6858000" cy="10081744"/>
          </a:xfrm>
          <a:prstGeom prst="rect">
            <a:avLst/>
          </a:prstGeom>
        </p:spPr>
      </p:pic>
    </p:spTree>
    <p:extLst>
      <p:ext uri="{BB962C8B-B14F-4D97-AF65-F5344CB8AC3E}">
        <p14:creationId xmlns:p14="http://schemas.microsoft.com/office/powerpoint/2010/main" val="2744316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8008ED-77FB-4852-8BA2-15CCFB334702}"/>
              </a:ext>
            </a:extLst>
          </p:cNvPr>
          <p:cNvPicPr>
            <a:picLocks noChangeAspect="1"/>
          </p:cNvPicPr>
          <p:nvPr/>
        </p:nvPicPr>
        <p:blipFill>
          <a:blip r:embed="rId2"/>
          <a:stretch>
            <a:fillRect/>
          </a:stretch>
        </p:blipFill>
        <p:spPr>
          <a:xfrm>
            <a:off x="-1" y="230006"/>
            <a:ext cx="6858001" cy="9534013"/>
          </a:xfrm>
          <a:prstGeom prst="rect">
            <a:avLst/>
          </a:prstGeom>
        </p:spPr>
      </p:pic>
      <p:pic>
        <p:nvPicPr>
          <p:cNvPr id="6" name="Picture 5">
            <a:extLst>
              <a:ext uri="{FF2B5EF4-FFF2-40B4-BE49-F238E27FC236}">
                <a16:creationId xmlns:a16="http://schemas.microsoft.com/office/drawing/2014/main" id="{BA053F17-BA96-4347-9AB4-356A9038D04D}"/>
              </a:ext>
            </a:extLst>
          </p:cNvPr>
          <p:cNvPicPr>
            <a:picLocks noChangeAspect="1"/>
          </p:cNvPicPr>
          <p:nvPr/>
        </p:nvPicPr>
        <p:blipFill>
          <a:blip r:embed="rId3"/>
          <a:stretch>
            <a:fillRect/>
          </a:stretch>
        </p:blipFill>
        <p:spPr>
          <a:xfrm>
            <a:off x="263018" y="9364719"/>
            <a:ext cx="5826046" cy="2597275"/>
          </a:xfrm>
          <a:prstGeom prst="rect">
            <a:avLst/>
          </a:prstGeom>
        </p:spPr>
      </p:pic>
    </p:spTree>
    <p:extLst>
      <p:ext uri="{BB962C8B-B14F-4D97-AF65-F5344CB8AC3E}">
        <p14:creationId xmlns:p14="http://schemas.microsoft.com/office/powerpoint/2010/main" val="314248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6014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263E55-C172-4CDC-ABA1-80E0A21DCA56}"/>
              </a:ext>
            </a:extLst>
          </p:cNvPr>
          <p:cNvSpPr txBox="1"/>
          <p:nvPr/>
        </p:nvSpPr>
        <p:spPr>
          <a:xfrm>
            <a:off x="441434" y="457200"/>
            <a:ext cx="6006663" cy="1569660"/>
          </a:xfrm>
          <a:prstGeom prst="rect">
            <a:avLst/>
          </a:prstGeom>
          <a:noFill/>
        </p:spPr>
        <p:txBody>
          <a:bodyPr wrap="square" rtlCol="0">
            <a:spAutoFit/>
          </a:bodyPr>
          <a:lstStyle/>
          <a:p>
            <a:r>
              <a:rPr lang="en-US" sz="1600" dirty="0"/>
              <a:t>Petition in relation to the Rising Sun PH (20/AP/1374)</a:t>
            </a:r>
          </a:p>
          <a:p>
            <a:endParaRPr lang="en-US" sz="1600" dirty="0"/>
          </a:p>
          <a:p>
            <a:r>
              <a:rPr lang="en-US" sz="1600" dirty="0"/>
              <a:t>Output of the Online and Written Petition</a:t>
            </a:r>
          </a:p>
          <a:p>
            <a:endParaRPr lang="en-US" sz="1600" dirty="0"/>
          </a:p>
          <a:p>
            <a:endParaRPr lang="en-US" sz="1600" dirty="0"/>
          </a:p>
          <a:p>
            <a:r>
              <a:rPr lang="en-US" sz="1600" dirty="0"/>
              <a:t>2. Written Petition. Total of 173 signatures</a:t>
            </a:r>
          </a:p>
        </p:txBody>
      </p:sp>
      <p:pic>
        <p:nvPicPr>
          <p:cNvPr id="8" name="Picture 7">
            <a:extLst>
              <a:ext uri="{FF2B5EF4-FFF2-40B4-BE49-F238E27FC236}">
                <a16:creationId xmlns:a16="http://schemas.microsoft.com/office/drawing/2014/main" id="{B5235895-673D-4CEB-8C04-630C82369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15386" y="3525235"/>
            <a:ext cx="8883869" cy="6662902"/>
          </a:xfrm>
          <a:prstGeom prst="rect">
            <a:avLst/>
          </a:prstGeom>
        </p:spPr>
      </p:pic>
    </p:spTree>
    <p:extLst>
      <p:ext uri="{BB962C8B-B14F-4D97-AF65-F5344CB8AC3E}">
        <p14:creationId xmlns:p14="http://schemas.microsoft.com/office/powerpoint/2010/main" val="3155056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EDE4EA-727F-406A-8A04-63C314A30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3000" y="1807779"/>
            <a:ext cx="9144000" cy="6858000"/>
          </a:xfrm>
          <a:prstGeom prst="rect">
            <a:avLst/>
          </a:prstGeom>
        </p:spPr>
      </p:pic>
    </p:spTree>
    <p:extLst>
      <p:ext uri="{BB962C8B-B14F-4D97-AF65-F5344CB8AC3E}">
        <p14:creationId xmlns:p14="http://schemas.microsoft.com/office/powerpoint/2010/main" val="3938198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9F4E1A-A265-48D8-87E7-15700E2D2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3000" y="2075793"/>
            <a:ext cx="9144000" cy="6858000"/>
          </a:xfrm>
          <a:prstGeom prst="rect">
            <a:avLst/>
          </a:prstGeom>
        </p:spPr>
      </p:pic>
    </p:spTree>
    <p:extLst>
      <p:ext uri="{BB962C8B-B14F-4D97-AF65-F5344CB8AC3E}">
        <p14:creationId xmlns:p14="http://schemas.microsoft.com/office/powerpoint/2010/main" val="161954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AD410C-90EB-45C0-8010-961C8FDD7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3000" y="2264980"/>
            <a:ext cx="9144000" cy="6858000"/>
          </a:xfrm>
          <a:prstGeom prst="rect">
            <a:avLst/>
          </a:prstGeom>
        </p:spPr>
      </p:pic>
    </p:spTree>
    <p:extLst>
      <p:ext uri="{BB962C8B-B14F-4D97-AF65-F5344CB8AC3E}">
        <p14:creationId xmlns:p14="http://schemas.microsoft.com/office/powerpoint/2010/main" val="2925798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08DBE3-D638-4637-BBA3-E2380B799D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6613" y="1716799"/>
            <a:ext cx="9172903" cy="6879677"/>
          </a:xfrm>
          <a:prstGeom prst="rect">
            <a:avLst/>
          </a:prstGeom>
        </p:spPr>
      </p:pic>
    </p:spTree>
    <p:extLst>
      <p:ext uri="{BB962C8B-B14F-4D97-AF65-F5344CB8AC3E}">
        <p14:creationId xmlns:p14="http://schemas.microsoft.com/office/powerpoint/2010/main" val="3175857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28ECB8-D1B5-460E-B8D6-15906D9357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3000" y="2044262"/>
            <a:ext cx="9144000" cy="6858000"/>
          </a:xfrm>
          <a:prstGeom prst="rect">
            <a:avLst/>
          </a:prstGeom>
        </p:spPr>
      </p:pic>
    </p:spTree>
    <p:extLst>
      <p:ext uri="{BB962C8B-B14F-4D97-AF65-F5344CB8AC3E}">
        <p14:creationId xmlns:p14="http://schemas.microsoft.com/office/powerpoint/2010/main" val="912082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97B082-AB30-4905-9C53-8C52B927C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0702" y="2089259"/>
            <a:ext cx="9125607" cy="6844205"/>
          </a:xfrm>
          <a:prstGeom prst="rect">
            <a:avLst/>
          </a:prstGeom>
        </p:spPr>
      </p:pic>
    </p:spTree>
    <p:extLst>
      <p:ext uri="{BB962C8B-B14F-4D97-AF65-F5344CB8AC3E}">
        <p14:creationId xmlns:p14="http://schemas.microsoft.com/office/powerpoint/2010/main" val="891023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489EF9-9F6B-428C-9760-B91E15FD0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4642" y="2518870"/>
            <a:ext cx="9157138" cy="6867854"/>
          </a:xfrm>
          <a:prstGeom prst="rect">
            <a:avLst/>
          </a:prstGeom>
        </p:spPr>
      </p:pic>
    </p:spTree>
    <p:extLst>
      <p:ext uri="{BB962C8B-B14F-4D97-AF65-F5344CB8AC3E}">
        <p14:creationId xmlns:p14="http://schemas.microsoft.com/office/powerpoint/2010/main" val="1466697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BDC1BF-AACF-4FE0-8A2A-9BA392BD1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3000" y="2328041"/>
            <a:ext cx="9144000" cy="6858000"/>
          </a:xfrm>
          <a:prstGeom prst="rect">
            <a:avLst/>
          </a:prstGeom>
        </p:spPr>
      </p:pic>
    </p:spTree>
    <p:extLst>
      <p:ext uri="{BB962C8B-B14F-4D97-AF65-F5344CB8AC3E}">
        <p14:creationId xmlns:p14="http://schemas.microsoft.com/office/powerpoint/2010/main" val="3143431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85417F-FFE4-440A-AC53-74AFEAF3B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3000" y="1918138"/>
            <a:ext cx="9144000" cy="6858000"/>
          </a:xfrm>
          <a:prstGeom prst="rect">
            <a:avLst/>
          </a:prstGeom>
        </p:spPr>
      </p:pic>
    </p:spTree>
    <p:extLst>
      <p:ext uri="{BB962C8B-B14F-4D97-AF65-F5344CB8AC3E}">
        <p14:creationId xmlns:p14="http://schemas.microsoft.com/office/powerpoint/2010/main" val="3076002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27C441-4C36-461E-A9EE-050B198E2A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2671" y="1996637"/>
            <a:ext cx="9141372" cy="6856029"/>
          </a:xfrm>
          <a:prstGeom prst="rect">
            <a:avLst/>
          </a:prstGeom>
        </p:spPr>
      </p:pic>
    </p:spTree>
    <p:extLst>
      <p:ext uri="{BB962C8B-B14F-4D97-AF65-F5344CB8AC3E}">
        <p14:creationId xmlns:p14="http://schemas.microsoft.com/office/powerpoint/2010/main" val="1321601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CE95EC-B07E-46E7-81D2-5BF79C23A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3000" y="2801007"/>
            <a:ext cx="9144000" cy="6858000"/>
          </a:xfrm>
          <a:prstGeom prst="rect">
            <a:avLst/>
          </a:prstGeom>
        </p:spPr>
      </p:pic>
    </p:spTree>
    <p:extLst>
      <p:ext uri="{BB962C8B-B14F-4D97-AF65-F5344CB8AC3E}">
        <p14:creationId xmlns:p14="http://schemas.microsoft.com/office/powerpoint/2010/main" val="23667704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295</TotalTime>
  <Words>313</Words>
  <Application>Microsoft Office PowerPoint</Application>
  <PresentationFormat>Widescreen</PresentationFormat>
  <Paragraphs>24</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dc:creator>
  <cp:lastModifiedBy>Jeremy</cp:lastModifiedBy>
  <cp:revision>5</cp:revision>
  <cp:lastPrinted>2020-07-17T13:47:00Z</cp:lastPrinted>
  <dcterms:created xsi:type="dcterms:W3CDTF">2020-07-17T08:54:13Z</dcterms:created>
  <dcterms:modified xsi:type="dcterms:W3CDTF">2020-07-17T13:50:01Z</dcterms:modified>
</cp:coreProperties>
</file>